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49" r:id="rId2"/>
    <p:sldId id="335" r:id="rId3"/>
    <p:sldId id="261" r:id="rId4"/>
    <p:sldId id="288" r:id="rId5"/>
    <p:sldId id="317" r:id="rId6"/>
    <p:sldId id="356" r:id="rId7"/>
    <p:sldId id="350" r:id="rId8"/>
    <p:sldId id="354" r:id="rId9"/>
    <p:sldId id="364" r:id="rId10"/>
    <p:sldId id="361" r:id="rId11"/>
    <p:sldId id="362" r:id="rId12"/>
    <p:sldId id="363" r:id="rId13"/>
    <p:sldId id="287" r:id="rId14"/>
    <p:sldId id="289" r:id="rId15"/>
    <p:sldId id="312" r:id="rId16"/>
    <p:sldId id="336" r:id="rId17"/>
    <p:sldId id="358" r:id="rId18"/>
    <p:sldId id="359" r:id="rId19"/>
    <p:sldId id="357" r:id="rId20"/>
    <p:sldId id="306" r:id="rId21"/>
    <p:sldId id="360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укемо М.М." initials="ПMМ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00"/>
    <a:srgbClr val="669966"/>
    <a:srgbClr val="0000FF"/>
    <a:srgbClr val="005404"/>
    <a:srgbClr val="00FF0E"/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384" y="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D1A63310-62C3-204A-9B19-24007D5CEBB5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4CEDDCFA-7C45-ED46-A72E-524B13CB6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061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</a:t>
            </a:r>
            <a:r>
              <a:rPr lang="ru-RU" baseline="0" dirty="0" smtClean="0"/>
              <a:t> тип 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DDCFA-7C45-ED46-A72E-524B13CB6F8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788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02F6-9598-574C-AAF7-C176179D6673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5249-03E5-9247-BA7A-2AB5AD725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95664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8CA78-527D-0949-99DF-939FC8E226C2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F28E7-1A88-B84C-BDF0-6426F027A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919765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5EC18-7EE1-7140-8F72-E5E04B5DA023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29CBC-1306-2946-8980-5EAA260F5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084205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7EBB6-9D3F-8845-809F-6361C75B7530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1B73F-6DC4-C640-B3C1-D2B4F1C9E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2016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288F9-8740-CA43-860A-27B5AF30A729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EC9A4-5FC5-6B4A-AC51-6B85A786D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635776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5E0D3-DEC0-FE4D-8934-1239DADC7153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026D6-C036-2540-96D1-94C2054CB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940161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DC3B-C7B4-A845-817B-3E5192939DE2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D0EE0-EF3F-B34C-B009-15A20EBC6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821042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8A5F-2C1A-E14E-B7B4-92A375EA9A90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8456A-A92C-F94A-A962-8CD0BA1B69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118388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B133D-5BE6-CF4B-82A4-759E649CCE0B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CDB6D-FB42-7F45-B0B4-FA263E280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793331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CFAB1-F059-5B4B-B9DF-29EDD870301A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B462D-CFA4-9E4B-93EC-8286EE1A9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277623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Прямоугольный треугольник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0B4C2-CE3A-8F40-AB4F-BE425DCA5C98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33D72-3EEF-B145-BDDE-3E9A6EAF5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23716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фон презентации Alta.jpe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34" t="8259" r="2627"/>
          <a:stretch/>
        </p:blipFill>
        <p:spPr>
          <a:xfrm>
            <a:off x="0" y="0"/>
            <a:ext cx="6335688" cy="1164964"/>
          </a:xfrm>
          <a:prstGeom prst="rect">
            <a:avLst/>
          </a:prstGeom>
        </p:spPr>
      </p:pic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charset="0"/>
                <a:cs typeface="+mn-cs"/>
              </a:defRPr>
            </a:lvl1pPr>
          </a:lstStyle>
          <a:p>
            <a:pPr>
              <a:defRPr/>
            </a:pPr>
            <a:fld id="{CA57CEA6-4EA0-9B4E-9A49-B7BF41B34D71}" type="datetimeFigureOut">
              <a:rPr lang="ru-RU"/>
              <a:pPr>
                <a:defRPr/>
              </a:pPr>
              <a:t>30.03.2016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charset="0"/>
                <a:cs typeface="+mn-cs"/>
              </a:defRPr>
            </a:lvl1pPr>
          </a:lstStyle>
          <a:p>
            <a:pPr>
              <a:defRPr/>
            </a:pPr>
            <a:fld id="{64E78F74-79CF-9B45-9494-89B0C41F1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7" name="Изображение 16" descr="фон презентации Alta.jpe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38" t="6102" r="85784"/>
          <a:stretch/>
        </p:blipFill>
        <p:spPr>
          <a:xfrm>
            <a:off x="0" y="-4319"/>
            <a:ext cx="395536" cy="904316"/>
          </a:xfrm>
          <a:prstGeom prst="rect">
            <a:avLst/>
          </a:prstGeom>
        </p:spPr>
      </p:pic>
      <p:pic>
        <p:nvPicPr>
          <p:cNvPr id="20" name="Изображение 19" descr="фон презентации Alta.jpe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482" t="6102" r="2627"/>
          <a:stretch/>
        </p:blipFill>
        <p:spPr>
          <a:xfrm>
            <a:off x="1316995" y="0"/>
            <a:ext cx="4713326" cy="904316"/>
          </a:xfrm>
          <a:prstGeom prst="rect">
            <a:avLst/>
          </a:prstGeom>
        </p:spPr>
      </p:pic>
      <p:pic>
        <p:nvPicPr>
          <p:cNvPr id="21" name="Изображение 20" descr="фон презентации Alta.jpe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828" t="6102" r="2626"/>
          <a:stretch/>
        </p:blipFill>
        <p:spPr>
          <a:xfrm>
            <a:off x="5724128" y="0"/>
            <a:ext cx="3419872" cy="904316"/>
          </a:xfrm>
          <a:prstGeom prst="rect">
            <a:avLst/>
          </a:prstGeom>
        </p:spPr>
      </p:pic>
      <p:pic>
        <p:nvPicPr>
          <p:cNvPr id="23" name="Изображение 22" descr="фон презентации Alta.jpe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89" t="12296" r="34896" b="63629"/>
          <a:stretch/>
        </p:blipFill>
        <p:spPr>
          <a:xfrm>
            <a:off x="1619672" y="44624"/>
            <a:ext cx="2069563" cy="3057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3" r:id="rId9"/>
    <p:sldLayoutId id="2147484101" r:id="rId10"/>
    <p:sldLayoutId id="2147484102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5000" kern="12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0"/>
        <a:buChar char=""/>
        <a:defRPr kumimoji="1" sz="26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"/>
        <a:defRPr kumimoji="1" sz="21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0"/>
        <a:buChar char="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0"/>
        <a:buChar char="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r"/>
            <a:r>
              <a:rPr lang="ru-RU" b="1" dirty="0" smtClean="0"/>
              <a:t>Кессоны и колодцы </a:t>
            </a:r>
            <a:r>
              <a:rPr lang="en-US" b="1" dirty="0" smtClean="0"/>
              <a:t>Alta</a:t>
            </a:r>
            <a:endParaRPr lang="ru-RU" b="1" dirty="0"/>
          </a:p>
        </p:txBody>
      </p:sp>
      <p:pic>
        <p:nvPicPr>
          <p:cNvPr id="3" name="Изображение 2" descr="252107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556792"/>
            <a:ext cx="9144000" cy="720080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7562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916832"/>
            <a:ext cx="9144000" cy="4922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844824"/>
            <a:ext cx="9144000" cy="136815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844824"/>
            <a:ext cx="9144000" cy="302433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71388"/>
          <a:stretch/>
        </p:blipFill>
        <p:spPr>
          <a:xfrm>
            <a:off x="0" y="4797152"/>
            <a:ext cx="9144000" cy="2060848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 bwMode="auto">
          <a:xfrm>
            <a:off x="1331640" y="332656"/>
            <a:ext cx="770485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dirty="0" smtClean="0">
                <a:latin typeface="Calibri" charset="0"/>
              </a:rPr>
              <a:t>Уникальная муфта</a:t>
            </a:r>
            <a:endParaRPr lang="en-US" sz="4000" dirty="0" smtClean="0">
              <a:latin typeface="Calibri" charset="0"/>
            </a:endParaRPr>
          </a:p>
          <a:p>
            <a:pPr algn="r"/>
            <a:r>
              <a:rPr lang="ru-RU" sz="4000" dirty="0" smtClean="0">
                <a:latin typeface="Calibri" charset="0"/>
              </a:rPr>
              <a:t> </a:t>
            </a:r>
            <a:r>
              <a:rPr lang="en-US" b="1" dirty="0" smtClean="0">
                <a:latin typeface="Calibri" charset="0"/>
              </a:rPr>
              <a:t>Alta Wall Connect</a:t>
            </a:r>
            <a:endParaRPr lang="ru-RU" sz="2400" dirty="0">
              <a:latin typeface="Calibri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16832"/>
            <a:ext cx="9144000" cy="136815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звание 1"/>
          <p:cNvSpPr txBox="1">
            <a:spLocks/>
          </p:cNvSpPr>
          <p:nvPr/>
        </p:nvSpPr>
        <p:spPr bwMode="auto">
          <a:xfrm>
            <a:off x="4788024" y="1916832"/>
            <a:ext cx="384103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b="1" dirty="0" smtClean="0">
                <a:latin typeface="Calibri" charset="0"/>
              </a:rPr>
              <a:t>для надежного герметичного соединения кессона с водопроводными трубами от скважины</a:t>
            </a:r>
            <a:r>
              <a:rPr lang="en-US" sz="2400" b="1" dirty="0" smtClean="0">
                <a:latin typeface="Calibri" charset="0"/>
              </a:rPr>
              <a:t> </a:t>
            </a:r>
            <a:r>
              <a:rPr lang="ru-RU" sz="2400" b="1" dirty="0" smtClean="0">
                <a:latin typeface="Calibri" charset="0"/>
              </a:rPr>
              <a:t>к потребителям воды для труб диаметром </a:t>
            </a:r>
          </a:p>
          <a:p>
            <a:pPr algn="ctr"/>
            <a:r>
              <a:rPr lang="ru-RU" sz="2400" b="1" dirty="0" smtClean="0">
                <a:latin typeface="Calibri" charset="0"/>
              </a:rPr>
              <a:t>от 10мм до 64мм</a:t>
            </a:r>
            <a:endParaRPr lang="ru-RU" sz="2400" b="1" dirty="0">
              <a:latin typeface="Calibri" charset="0"/>
            </a:endParaRPr>
          </a:p>
        </p:txBody>
      </p:sp>
      <p:pic>
        <p:nvPicPr>
          <p:cNvPr id="5" name="Изображение 4" descr="Alta Wall Connect with pipe inside - копия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3203" b="56079" l="41341" r="85785">
                        <a14:backgroundMark x1="78773" y1="22121" x2="78773" y2="22121"/>
                        <a14:backgroundMark x1="81045" y1="26242" x2="81045" y2="26242"/>
                        <a14:backgroundMark x1="80727" y1="28667" x2="80727" y2="2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85" t="7843" r="8660" b="38562"/>
          <a:stretch/>
        </p:blipFill>
        <p:spPr>
          <a:xfrm>
            <a:off x="-468560" y="1337646"/>
            <a:ext cx="5080000" cy="3675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209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916832"/>
            <a:ext cx="9144000" cy="4922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844824"/>
            <a:ext cx="9144000" cy="136815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844824"/>
            <a:ext cx="9144000" cy="302433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71388"/>
          <a:stretch/>
        </p:blipFill>
        <p:spPr>
          <a:xfrm>
            <a:off x="0" y="4797152"/>
            <a:ext cx="9144000" cy="2060848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 bwMode="auto">
          <a:xfrm>
            <a:off x="1331640" y="332656"/>
            <a:ext cx="770485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dirty="0" smtClean="0">
                <a:latin typeface="Calibri" charset="0"/>
              </a:rPr>
              <a:t>Уникальная муфта</a:t>
            </a:r>
            <a:endParaRPr lang="en-US" sz="4000" dirty="0" smtClean="0">
              <a:latin typeface="Calibri" charset="0"/>
            </a:endParaRPr>
          </a:p>
          <a:p>
            <a:pPr algn="r"/>
            <a:r>
              <a:rPr lang="ru-RU" sz="4000" dirty="0" smtClean="0">
                <a:latin typeface="Calibri" charset="0"/>
              </a:rPr>
              <a:t> </a:t>
            </a:r>
            <a:r>
              <a:rPr lang="en-US" b="1" dirty="0" smtClean="0">
                <a:latin typeface="Calibri" charset="0"/>
              </a:rPr>
              <a:t>Alta Wall Connect</a:t>
            </a:r>
            <a:endParaRPr lang="ru-RU" sz="2400" dirty="0">
              <a:latin typeface="Calibri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16832"/>
            <a:ext cx="9144000" cy="136815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звание 1"/>
          <p:cNvSpPr txBox="1">
            <a:spLocks/>
          </p:cNvSpPr>
          <p:nvPr/>
        </p:nvSpPr>
        <p:spPr bwMode="auto">
          <a:xfrm>
            <a:off x="755576" y="6125375"/>
            <a:ext cx="8229600" cy="71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/>
            <a:endParaRPr lang="ru-RU" sz="2400" dirty="0">
              <a:latin typeface="Calibri" charset="0"/>
            </a:endParaRPr>
          </a:p>
        </p:txBody>
      </p:sp>
      <p:pic>
        <p:nvPicPr>
          <p:cNvPr id="3" name="Изображение 2" descr="Alta Wall Connect - inside - копия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31" t="7408" r="8334" b="28541"/>
          <a:stretch/>
        </p:blipFill>
        <p:spPr>
          <a:xfrm>
            <a:off x="4716016" y="2132856"/>
            <a:ext cx="3644254" cy="309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Alta Wall Connect - копия 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16" t="7679" r="24962" b="20497"/>
          <a:stretch/>
        </p:blipFill>
        <p:spPr>
          <a:xfrm rot="10800000">
            <a:off x="395536" y="1988840"/>
            <a:ext cx="3267518" cy="358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267744" y="5301208"/>
            <a:ext cx="4590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charset="0"/>
              </a:rPr>
              <a:t>Муфта позволяет трубе отклоняться на 45 градусов от оси в любую сторону без потери герметичности!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6699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4" descr="Alta Kesson с муфтой V2.1.5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16" t="4028" r="2778" b="2775"/>
          <a:stretch/>
        </p:blipFill>
        <p:spPr>
          <a:xfrm>
            <a:off x="899592" y="942422"/>
            <a:ext cx="8058690" cy="5915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276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3049488" y="404664"/>
            <a:ext cx="5915000" cy="2232248"/>
          </a:xfrm>
        </p:spPr>
        <p:txBody>
          <a:bodyPr/>
          <a:lstStyle/>
          <a:p>
            <a:pPr algn="r" eaLnBrk="1" hangingPunct="1"/>
            <a:r>
              <a:rPr lang="ru-RU" dirty="0" smtClean="0"/>
              <a:t>Легкий удобный монтаж, 100% герметичность!</a:t>
            </a:r>
            <a:endParaRPr kumimoji="0" lang="ru-RU" b="1" dirty="0">
              <a:latin typeface="Calibri" charset="0"/>
            </a:endParaRPr>
          </a:p>
        </p:txBody>
      </p:sp>
      <p:pic>
        <p:nvPicPr>
          <p:cNvPr id="43011" name="Рисунок 6" descr="260820095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4214813"/>
            <a:ext cx="3357562" cy="25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4" name="TextBox 5"/>
          <p:cNvSpPr txBox="1">
            <a:spLocks noChangeArrowheads="1"/>
          </p:cNvSpPr>
          <p:nvPr/>
        </p:nvSpPr>
        <p:spPr bwMode="auto">
          <a:xfrm>
            <a:off x="642938" y="1928813"/>
            <a:ext cx="3714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dirty="0" smtClean="0"/>
              <a:t>Откидные лестницы для удобного спуска в кессон – теперь не надо опираться на землю!!!</a:t>
            </a:r>
            <a:endParaRPr kumimoji="0" lang="ru-RU" dirty="0"/>
          </a:p>
        </p:txBody>
      </p:sp>
      <p:sp>
        <p:nvSpPr>
          <p:cNvPr id="61445" name="TextBox 6"/>
          <p:cNvSpPr txBox="1">
            <a:spLocks noChangeArrowheads="1"/>
          </p:cNvSpPr>
          <p:nvPr/>
        </p:nvSpPr>
        <p:spPr bwMode="auto">
          <a:xfrm>
            <a:off x="714375" y="4430713"/>
            <a:ext cx="36433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/>
              <a:t>Прочные лестницы из полипропилена для более удобного доступа и монтажа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0072" y="2420888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457200" y="1000125"/>
            <a:ext cx="5400675" cy="847725"/>
          </a:xfrm>
        </p:spPr>
        <p:txBody>
          <a:bodyPr/>
          <a:lstStyle/>
          <a:p>
            <a:r>
              <a:rPr kumimoji="0" lang="en-US" b="1">
                <a:latin typeface="Calibri" charset="0"/>
              </a:rPr>
              <a:t>Alta Kesson</a:t>
            </a:r>
            <a:r>
              <a:rPr kumimoji="0" lang="ru-RU" b="1">
                <a:latin typeface="Calibri" charset="0"/>
              </a:rPr>
              <a:t>  </a:t>
            </a:r>
            <a:r>
              <a:rPr kumimoji="0" lang="en-US" b="1">
                <a:latin typeface="Calibri" charset="0"/>
              </a:rPr>
              <a:t>(</a:t>
            </a:r>
            <a:r>
              <a:rPr kumimoji="0" lang="ru-RU" b="1">
                <a:latin typeface="Calibri" charset="0"/>
              </a:rPr>
              <a:t>тип А</a:t>
            </a:r>
            <a:r>
              <a:rPr kumimoji="0" lang="en-US" b="1">
                <a:latin typeface="Calibri" charset="0"/>
              </a:rPr>
              <a:t>)</a:t>
            </a:r>
            <a:endParaRPr kumimoji="0" lang="ru-RU" b="1">
              <a:latin typeface="Calibri" charset="0"/>
            </a:endParaRPr>
          </a:p>
        </p:txBody>
      </p:sp>
      <p:pic>
        <p:nvPicPr>
          <p:cNvPr id="59395" name="Рисунок 6" descr="кессон Alta 2m 127_разрез А-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28146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Рисунок 4" descr="кессон Alta 200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165350"/>
            <a:ext cx="23399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Кессон Альта 2метра (нет пе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33" t="27682" r="38901" b="26843"/>
          <a:stretch>
            <a:fillRect/>
          </a:stretch>
        </p:blipFill>
        <p:spPr bwMode="auto">
          <a:xfrm>
            <a:off x="3643313" y="2143125"/>
            <a:ext cx="2319337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Кессон Альта 600x1000x2000метра (нет пе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63" t="26604" r="34497" b="26633"/>
          <a:stretch>
            <a:fillRect/>
          </a:stretch>
        </p:blipFill>
        <p:spPr bwMode="auto">
          <a:xfrm>
            <a:off x="0" y="2214563"/>
            <a:ext cx="285273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Заголовок 1"/>
          <p:cNvSpPr txBox="1">
            <a:spLocks/>
          </p:cNvSpPr>
          <p:nvPr/>
        </p:nvSpPr>
        <p:spPr bwMode="auto">
          <a:xfrm>
            <a:off x="214313" y="92868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/>
            <a:r>
              <a:rPr kumimoji="0" lang="en-US" sz="5000" b="1" dirty="0">
                <a:solidFill>
                  <a:schemeClr val="tx2"/>
                </a:solidFill>
                <a:latin typeface="Calibri" charset="0"/>
              </a:rPr>
              <a:t>Alta Kesson</a:t>
            </a:r>
            <a:r>
              <a:rPr kumimoji="0" lang="ru-RU" sz="5000" b="1" dirty="0">
                <a:solidFill>
                  <a:schemeClr val="tx2"/>
                </a:solidFill>
                <a:latin typeface="Calibri" charset="0"/>
              </a:rPr>
              <a:t>  </a:t>
            </a:r>
            <a:r>
              <a:rPr kumimoji="0" lang="en-US" sz="5000" b="1" dirty="0">
                <a:solidFill>
                  <a:schemeClr val="tx2"/>
                </a:solidFill>
                <a:latin typeface="Calibri" charset="0"/>
              </a:rPr>
              <a:t>(</a:t>
            </a:r>
            <a:r>
              <a:rPr kumimoji="0" lang="ru-RU" sz="5000" b="1" dirty="0">
                <a:solidFill>
                  <a:schemeClr val="tx2"/>
                </a:solidFill>
                <a:latin typeface="Calibri" charset="0"/>
              </a:rPr>
              <a:t>тип </a:t>
            </a:r>
            <a:r>
              <a:rPr kumimoji="0" lang="en-US" sz="5000" b="1" dirty="0">
                <a:solidFill>
                  <a:schemeClr val="tx2"/>
                </a:solidFill>
                <a:latin typeface="Calibri" charset="0"/>
              </a:rPr>
              <a:t>B)</a:t>
            </a:r>
            <a:endParaRPr kumimoji="0" lang="ru-RU" sz="5000" b="1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60420" name="Picture 3" descr="Кессон Альта 600x1000x2000метр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214563"/>
            <a:ext cx="2714625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Кессон Альта 600x1000x2000метра (размер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15938"/>
            <a:ext cx="3890962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62880" y="404664"/>
            <a:ext cx="8229600" cy="1080120"/>
          </a:xfrm>
        </p:spPr>
        <p:txBody>
          <a:bodyPr/>
          <a:lstStyle/>
          <a:p>
            <a:pPr algn="r"/>
            <a:r>
              <a:rPr kumimoji="0" lang="en-US" b="1" dirty="0" smtClean="0">
                <a:latin typeface="Calibri" charset="0"/>
              </a:rPr>
              <a:t>Alta </a:t>
            </a:r>
            <a:r>
              <a:rPr kumimoji="0" lang="en-US" b="1" dirty="0" err="1" smtClean="0">
                <a:latin typeface="Calibri" charset="0"/>
              </a:rPr>
              <a:t>Kesson</a:t>
            </a:r>
            <a:r>
              <a:rPr kumimoji="0" lang="ru-RU" b="1" dirty="0" smtClean="0">
                <a:latin typeface="Calibri" charset="0"/>
              </a:rPr>
              <a:t>  </a:t>
            </a:r>
            <a:r>
              <a:rPr kumimoji="0" lang="en-US" b="1" dirty="0" smtClean="0">
                <a:latin typeface="Calibri" charset="0"/>
              </a:rPr>
              <a:t>(</a:t>
            </a:r>
            <a:r>
              <a:rPr kumimoji="0" lang="ru-RU" b="1" dirty="0" smtClean="0">
                <a:latin typeface="Calibri" charset="0"/>
              </a:rPr>
              <a:t>тип </a:t>
            </a:r>
            <a:r>
              <a:rPr kumimoji="0" lang="en-US" b="1" dirty="0" smtClean="0">
                <a:latin typeface="Calibri" charset="0"/>
              </a:rPr>
              <a:t>C)</a:t>
            </a:r>
            <a:endParaRPr lang="ru-RU" dirty="0"/>
          </a:p>
        </p:txBody>
      </p:sp>
      <p:pic>
        <p:nvPicPr>
          <p:cNvPr id="6" name="Изображение 5" descr="Кессон Альта 955x1500x2000мм (с муфтой Alta Connect) - нет пер стенк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7577"/>
            <a:ext cx="3906268" cy="4984469"/>
          </a:xfrm>
          <a:prstGeom prst="rect">
            <a:avLst/>
          </a:prstGeom>
        </p:spPr>
      </p:pic>
      <p:pic>
        <p:nvPicPr>
          <p:cNvPr id="8" name="Изображение 7" descr="Alta Kesson 955x1500x2000mm_AltaConnect (dimentions)-monochrom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5F3"/>
              </a:clrFrom>
              <a:clrTo>
                <a:srgbClr val="FFF5F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5028727" cy="5457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409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321771"/>
            <a:ext cx="9144000" cy="55172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66390"/>
          <a:stretch/>
        </p:blipFill>
        <p:spPr>
          <a:xfrm>
            <a:off x="0" y="4797152"/>
            <a:ext cx="9144000" cy="2420888"/>
          </a:xfrm>
          <a:prstGeom prst="rect">
            <a:avLst/>
          </a:prstGeom>
        </p:spPr>
      </p:pic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203848" y="404664"/>
            <a:ext cx="5760640" cy="1008112"/>
          </a:xfrm>
        </p:spPr>
        <p:txBody>
          <a:bodyPr/>
          <a:lstStyle/>
          <a:p>
            <a:r>
              <a:rPr kumimoji="0" lang="en-US" b="1" dirty="0">
                <a:latin typeface="Calibri" charset="0"/>
              </a:rPr>
              <a:t>Alta Kesson</a:t>
            </a:r>
            <a:r>
              <a:rPr kumimoji="0" lang="ru-RU" b="1" dirty="0">
                <a:latin typeface="Calibri" charset="0"/>
              </a:rPr>
              <a:t>  </a:t>
            </a:r>
            <a:r>
              <a:rPr kumimoji="0" lang="en-US" b="1" dirty="0">
                <a:latin typeface="Calibri" charset="0"/>
              </a:rPr>
              <a:t>(</a:t>
            </a:r>
            <a:r>
              <a:rPr kumimoji="0" lang="ru-RU" b="1">
                <a:latin typeface="Calibri" charset="0"/>
              </a:rPr>
              <a:t>тип </a:t>
            </a:r>
            <a:r>
              <a:rPr kumimoji="0" lang="ru-RU" b="1" dirty="0" smtClean="0">
                <a:latin typeface="Calibri" charset="0"/>
              </a:rPr>
              <a:t>В</a:t>
            </a:r>
            <a:r>
              <a:rPr kumimoji="0" lang="ru-RU" b="1" smtClean="0">
                <a:latin typeface="Calibri" charset="0"/>
              </a:rPr>
              <a:t>+</a:t>
            </a:r>
            <a:r>
              <a:rPr kumimoji="0" lang="en-US" b="1" dirty="0" smtClean="0">
                <a:latin typeface="Calibri" charset="0"/>
              </a:rPr>
              <a:t>)</a:t>
            </a:r>
            <a:endParaRPr lang="ru-RU" dirty="0"/>
          </a:p>
        </p:txBody>
      </p:sp>
      <p:pic>
        <p:nvPicPr>
          <p:cNvPr id="2" name="Изображение 1" descr="Kesson B+ 1.jpe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B0B2B2"/>
              </a:clrFrom>
              <a:clrTo>
                <a:srgbClr val="B0B2B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48" r="33187"/>
          <a:stretch/>
        </p:blipFill>
        <p:spPr>
          <a:xfrm>
            <a:off x="395536" y="692696"/>
            <a:ext cx="3215474" cy="6858000"/>
          </a:xfrm>
          <a:prstGeom prst="rect">
            <a:avLst/>
          </a:prstGeom>
        </p:spPr>
      </p:pic>
      <p:sp>
        <p:nvSpPr>
          <p:cNvPr id="3" name="Пятно 1 2"/>
          <p:cNvSpPr/>
          <p:nvPr/>
        </p:nvSpPr>
        <p:spPr>
          <a:xfrm>
            <a:off x="4572000" y="1700808"/>
            <a:ext cx="4248472" cy="3384376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NEW!!!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9907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321771"/>
            <a:ext cx="9144000" cy="55172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66390"/>
          <a:stretch/>
        </p:blipFill>
        <p:spPr>
          <a:xfrm>
            <a:off x="0" y="4797152"/>
            <a:ext cx="9144000" cy="2420888"/>
          </a:xfrm>
          <a:prstGeom prst="rect">
            <a:avLst/>
          </a:prstGeom>
        </p:spPr>
      </p:pic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203848" y="404664"/>
            <a:ext cx="5760640" cy="1008112"/>
          </a:xfrm>
        </p:spPr>
        <p:txBody>
          <a:bodyPr/>
          <a:lstStyle/>
          <a:p>
            <a:r>
              <a:rPr kumimoji="0" lang="en-US" b="1" dirty="0">
                <a:latin typeface="Calibri" charset="0"/>
              </a:rPr>
              <a:t>Alta Kesson</a:t>
            </a:r>
            <a:r>
              <a:rPr kumimoji="0" lang="ru-RU" b="1" dirty="0">
                <a:latin typeface="Calibri" charset="0"/>
              </a:rPr>
              <a:t>  </a:t>
            </a:r>
            <a:r>
              <a:rPr kumimoji="0" lang="en-US" b="1" dirty="0">
                <a:latin typeface="Calibri" charset="0"/>
              </a:rPr>
              <a:t>(</a:t>
            </a:r>
            <a:r>
              <a:rPr kumimoji="0" lang="ru-RU" b="1" dirty="0">
                <a:latin typeface="Calibri" charset="0"/>
              </a:rPr>
              <a:t>тип </a:t>
            </a:r>
            <a:r>
              <a:rPr kumimoji="0" lang="en-US" b="1" dirty="0" smtClean="0">
                <a:latin typeface="Calibri" charset="0"/>
              </a:rPr>
              <a:t>C</a:t>
            </a:r>
            <a:r>
              <a:rPr kumimoji="0" lang="ru-RU" b="1" dirty="0" smtClean="0">
                <a:latin typeface="Calibri" charset="0"/>
              </a:rPr>
              <a:t>+</a:t>
            </a:r>
            <a:r>
              <a:rPr kumimoji="0" lang="en-US" b="1" dirty="0" smtClean="0">
                <a:latin typeface="Calibri" charset="0"/>
              </a:rPr>
              <a:t>)</a:t>
            </a:r>
            <a:endParaRPr lang="ru-RU" dirty="0"/>
          </a:p>
        </p:txBody>
      </p:sp>
      <p:pic>
        <p:nvPicPr>
          <p:cNvPr id="2" name="Изображение 1" descr="Kesson С+ 1 перспектива.jpe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BDBDBD"/>
              </a:clrFrom>
              <a:clrTo>
                <a:srgbClr val="BDBDB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16" r="22286" b="-990"/>
          <a:stretch/>
        </p:blipFill>
        <p:spPr>
          <a:xfrm>
            <a:off x="395536" y="1599648"/>
            <a:ext cx="3686323" cy="5258352"/>
          </a:xfrm>
          <a:prstGeom prst="rect">
            <a:avLst/>
          </a:prstGeom>
        </p:spPr>
      </p:pic>
      <p:sp>
        <p:nvSpPr>
          <p:cNvPr id="8" name="Пятно 1 7"/>
          <p:cNvSpPr/>
          <p:nvPr/>
        </p:nvSpPr>
        <p:spPr>
          <a:xfrm>
            <a:off x="4572000" y="1700808"/>
            <a:ext cx="4248472" cy="3384376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NEW!!!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3790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Alta Kesson Тип В (монтажная схема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3" y="692696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6517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11960" y="404664"/>
            <a:ext cx="4762872" cy="707926"/>
          </a:xfrm>
        </p:spPr>
        <p:txBody>
          <a:bodyPr/>
          <a:lstStyle/>
          <a:p>
            <a:pPr algn="r"/>
            <a:r>
              <a:rPr lang="ru-RU" dirty="0"/>
              <a:t>Колодец </a:t>
            </a:r>
            <a:r>
              <a:rPr lang="ru-RU" b="1" dirty="0"/>
              <a:t>Alta</a:t>
            </a:r>
          </a:p>
        </p:txBody>
      </p:sp>
      <p:pic>
        <p:nvPicPr>
          <p:cNvPr id="4" name="Изображение 3" descr="колодец коллекторный Alta 630x40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18150"/>
            <a:ext cx="3522880" cy="5023825"/>
          </a:xfrm>
          <a:prstGeom prst="rect">
            <a:avLst/>
          </a:prstGeom>
        </p:spPr>
      </p:pic>
      <p:pic>
        <p:nvPicPr>
          <p:cNvPr id="3" name="Изображение 2" descr="plumber_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4902696" cy="481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71434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806896" y="404664"/>
            <a:ext cx="8229600" cy="662335"/>
          </a:xfrm>
        </p:spPr>
        <p:txBody>
          <a:bodyPr/>
          <a:lstStyle/>
          <a:p>
            <a:pPr algn="r"/>
            <a:r>
              <a:rPr kumimoji="0" lang="ru-RU" sz="4800" dirty="0">
                <a:latin typeface="Calibri" charset="0"/>
              </a:rPr>
              <a:t>Модельный ряд </a:t>
            </a:r>
            <a:r>
              <a:rPr kumimoji="0" lang="en-US" sz="4800" b="1" dirty="0">
                <a:latin typeface="Calibri" charset="0"/>
              </a:rPr>
              <a:t>Alta Kesson</a:t>
            </a:r>
            <a:endParaRPr kumimoji="0" lang="ru-RU" sz="4800" b="1" dirty="0">
              <a:latin typeface="Calibri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51603092"/>
              </p:ext>
            </p:extLst>
          </p:nvPr>
        </p:nvGraphicFramePr>
        <p:xfrm>
          <a:off x="-36512" y="1311030"/>
          <a:ext cx="9180512" cy="5546970"/>
        </p:xfrm>
        <a:graphic>
          <a:graphicData uri="http://schemas.openxmlformats.org/drawingml/2006/table">
            <a:tbl>
              <a:tblPr/>
              <a:tblGrid>
                <a:gridCol w="2245224"/>
                <a:gridCol w="2345032"/>
                <a:gridCol w="928698"/>
                <a:gridCol w="1796558"/>
                <a:gridCol w="1865000"/>
              </a:tblGrid>
              <a:tr h="444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Изображение</a:t>
                      </a: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Наименование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Размер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Dхh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мм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Диаметр обсадной трубы скважины, мм.</a:t>
                      </a: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Alta Kesson  (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тип А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1000x1500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955х1500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114/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127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/147/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152/166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Alta Kesson (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тип А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1000x2000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955х2000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114/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127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/147/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152/166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Alta Kesson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 (тип В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)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x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1000х2000</a:t>
                      </a: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630x1300х2000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114/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127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/147/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152/166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Alta Kesson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 (тип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C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955x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5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00х2000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955x1500x2000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114/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127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/147/152/166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8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Дополнительное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оборудование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Внутренняя лестница</a:t>
                      </a:r>
                    </a:p>
                  </a:txBody>
                  <a:tcPr marL="60379" marR="603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338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Дополнительный патрубок</a:t>
                      </a: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0379" marR="603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338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Проушины для навесных замков на крышку кессона</a:t>
                      </a:r>
                    </a:p>
                  </a:txBody>
                  <a:tcPr marL="60379" marR="60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0379" marR="603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2513" name="Picture 113" descr="Кессон Альта 2метра (нет пе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33" t="27682" r="38901" b="26843"/>
          <a:stretch>
            <a:fillRect/>
          </a:stretch>
        </p:blipFill>
        <p:spPr bwMode="auto">
          <a:xfrm>
            <a:off x="827584" y="2780928"/>
            <a:ext cx="523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14" name="Picture 112" descr="Кессон Альта 600x1000x2000метра (нет пе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63" t="24222" r="34497" b="26633"/>
          <a:stretch>
            <a:fillRect/>
          </a:stretch>
        </p:blipFill>
        <p:spPr bwMode="auto">
          <a:xfrm>
            <a:off x="758106" y="3754735"/>
            <a:ext cx="7175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15" name="Picture 113" descr="Кессон Альта 2метра (нет пе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33" t="27682" r="38901" b="26843"/>
          <a:stretch>
            <a:fillRect/>
          </a:stretch>
        </p:blipFill>
        <p:spPr bwMode="auto">
          <a:xfrm>
            <a:off x="827584" y="1772816"/>
            <a:ext cx="523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5" descr="Кессон Альта 955x1500x2000метра (3d - нет передней стенки)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093" t="1331" r="27422"/>
          <a:stretch>
            <a:fillRect/>
          </a:stretch>
        </p:blipFill>
        <p:spPr bwMode="auto">
          <a:xfrm>
            <a:off x="755576" y="4869160"/>
            <a:ext cx="683568" cy="99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321771"/>
            <a:ext cx="9144000" cy="55172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66390"/>
          <a:stretch/>
        </p:blipFill>
        <p:spPr>
          <a:xfrm>
            <a:off x="0" y="4797152"/>
            <a:ext cx="9144000" cy="2420888"/>
          </a:xfrm>
          <a:prstGeom prst="rect">
            <a:avLst/>
          </a:prstGeom>
        </p:spPr>
      </p:pic>
      <p:pic>
        <p:nvPicPr>
          <p:cNvPr id="3" name="Изображение 2" descr="Декларация Кессон приложение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8" r="4714" b="18519"/>
          <a:stretch/>
        </p:blipFill>
        <p:spPr>
          <a:xfrm>
            <a:off x="3851920" y="2348880"/>
            <a:ext cx="2872435" cy="4105912"/>
          </a:xfrm>
          <a:prstGeom prst="rect">
            <a:avLst/>
          </a:prstGeom>
        </p:spPr>
      </p:pic>
      <p:pic>
        <p:nvPicPr>
          <p:cNvPr id="4" name="Изображение 3" descr="Декларация Кессон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8" r="5124" b="18519"/>
          <a:stretch/>
        </p:blipFill>
        <p:spPr>
          <a:xfrm>
            <a:off x="717069" y="2348880"/>
            <a:ext cx="2972168" cy="4104456"/>
          </a:xfrm>
          <a:prstGeom prst="rect">
            <a:avLst/>
          </a:prstGeom>
        </p:spPr>
      </p:pic>
      <p:pic>
        <p:nvPicPr>
          <p:cNvPr id="8" name="Рисунок 9" descr="штангель прозрачныйкопирование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1752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 descr="циркуль прозрачный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68751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56584" y="188640"/>
            <a:ext cx="37079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500" dirty="0" smtClean="0">
                <a:solidFill>
                  <a:srgbClr val="04617B"/>
                </a:solidFill>
                <a:latin typeface="Calibri" charset="0"/>
              </a:rPr>
              <a:t>Декларация соответствия</a:t>
            </a:r>
            <a:r>
              <a:rPr lang="en-US" sz="4500" dirty="0" smtClean="0">
                <a:solidFill>
                  <a:srgbClr val="04617B"/>
                </a:solidFill>
                <a:latin typeface="Calibri" charset="0"/>
              </a:rPr>
              <a:t> </a:t>
            </a:r>
            <a:r>
              <a:rPr lang="en-US" sz="4500" b="1" dirty="0" smtClean="0">
                <a:solidFill>
                  <a:schemeClr val="tx2"/>
                </a:solidFill>
                <a:latin typeface="Calibri" charset="0"/>
              </a:rPr>
              <a:t>Alta </a:t>
            </a:r>
            <a:r>
              <a:rPr lang="en-US" sz="4500" b="1" dirty="0">
                <a:solidFill>
                  <a:schemeClr val="tx2"/>
                </a:solidFill>
                <a:latin typeface="Calibri" charset="0"/>
              </a:rPr>
              <a:t>Kesson</a:t>
            </a:r>
            <a:r>
              <a:rPr lang="ru-RU" sz="4500" b="1" dirty="0" smtClean="0">
                <a:solidFill>
                  <a:srgbClr val="04617B"/>
                </a:solidFill>
                <a:latin typeface="Calibri" charset="0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44204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 word documents\Фирма\Продукция\karcher\scp7000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1188640" cy="175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4978400" cy="2808287"/>
          </a:xfrm>
        </p:spPr>
        <p:txBody>
          <a:bodyPr/>
          <a:lstStyle/>
          <a:p>
            <a:pPr eaLnBrk="1" hangingPunct="1"/>
            <a:r>
              <a:rPr kumimoji="0" lang="ru-RU" dirty="0">
                <a:latin typeface="Calibri" charset="0"/>
              </a:rPr>
              <a:t/>
            </a:r>
            <a:br>
              <a:rPr kumimoji="0" lang="ru-RU" dirty="0">
                <a:latin typeface="Calibri" charset="0"/>
              </a:rPr>
            </a:br>
            <a:r>
              <a:rPr kumimoji="0" lang="ru-RU" sz="4800" dirty="0">
                <a:latin typeface="Calibri" charset="0"/>
              </a:rPr>
              <a:t>Применение:</a:t>
            </a:r>
            <a:r>
              <a:rPr kumimoji="0" lang="ru-RU" dirty="0">
                <a:latin typeface="Calibri" charset="0"/>
              </a:rPr>
              <a:t/>
            </a:r>
            <a:br>
              <a:rPr kumimoji="0" lang="ru-RU" dirty="0">
                <a:latin typeface="Calibri" charset="0"/>
              </a:rPr>
            </a:br>
            <a:r>
              <a:rPr kumimoji="0" lang="ru-RU" sz="2800" dirty="0">
                <a:latin typeface="Calibri" charset="0"/>
              </a:rPr>
              <a:t/>
            </a:r>
            <a:br>
              <a:rPr kumimoji="0" lang="ru-RU" sz="2800" dirty="0">
                <a:latin typeface="Calibri" charset="0"/>
              </a:rPr>
            </a:br>
            <a:r>
              <a:rPr kumimoji="0" lang="ru-RU" sz="3200" dirty="0">
                <a:latin typeface="Calibri" charset="0"/>
              </a:rPr>
              <a:t>для выброса чистой воды:</a:t>
            </a:r>
            <a:br>
              <a:rPr kumimoji="0" lang="ru-RU" sz="3200" dirty="0">
                <a:latin typeface="Calibri" charset="0"/>
              </a:rPr>
            </a:br>
            <a:r>
              <a:rPr kumimoji="0" lang="ru-RU" sz="3200" dirty="0">
                <a:latin typeface="Calibri" charset="0"/>
              </a:rPr>
              <a:t>	</a:t>
            </a:r>
            <a:r>
              <a:rPr kumimoji="0" lang="ru-RU" sz="2800" dirty="0">
                <a:latin typeface="Calibri" charset="0"/>
              </a:rPr>
              <a:t>- от систем дренажа</a:t>
            </a:r>
            <a:br>
              <a:rPr kumimoji="0" lang="ru-RU" sz="2800" dirty="0">
                <a:latin typeface="Calibri" charset="0"/>
              </a:rPr>
            </a:br>
            <a:r>
              <a:rPr kumimoji="0" lang="ru-RU" sz="2800" dirty="0">
                <a:latin typeface="Calibri" charset="0"/>
              </a:rPr>
              <a:t>	- от очистных сооружений</a:t>
            </a:r>
          </a:p>
        </p:txBody>
      </p:sp>
      <p:pic>
        <p:nvPicPr>
          <p:cNvPr id="53252" name="Изображение 5" descr="коллекторный колодец Alta Plast (2009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732588" y="188640"/>
            <a:ext cx="2249487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Заголовок 1"/>
          <p:cNvSpPr txBox="1">
            <a:spLocks/>
          </p:cNvSpPr>
          <p:nvPr/>
        </p:nvSpPr>
        <p:spPr bwMode="auto">
          <a:xfrm>
            <a:off x="1043608" y="764704"/>
            <a:ext cx="55435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rIns="0" bIns="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/>
            <a:r>
              <a:rPr kumimoji="0" lang="ru-RU" sz="5000" b="1" dirty="0">
                <a:solidFill>
                  <a:schemeClr val="tx2"/>
                </a:solidFill>
                <a:latin typeface="Calibri" charset="0"/>
              </a:rPr>
              <a:t>Колодцы для дренажного насоса</a:t>
            </a:r>
            <a:endParaRPr kumimoji="0" lang="ru-RU" sz="3200" b="1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7" name="Picture 2" descr="D:\My word documents\Фирма\Продукция\karcher\scp7000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97152"/>
            <a:ext cx="1188640" cy="1758915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4355E-6 8.51458E-7 L 0.29756 0.3336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9" y="16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755576" y="404665"/>
            <a:ext cx="8229600" cy="648071"/>
          </a:xfrm>
        </p:spPr>
        <p:txBody>
          <a:bodyPr/>
          <a:lstStyle/>
          <a:p>
            <a:pPr algn="r"/>
            <a:r>
              <a:rPr kumimoji="0" lang="ru-RU">
                <a:latin typeface="Calibri" charset="0"/>
              </a:rPr>
              <a:t>Конфигурация колодцев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05364628"/>
              </p:ext>
            </p:extLst>
          </p:nvPr>
        </p:nvGraphicFramePr>
        <p:xfrm>
          <a:off x="0" y="1628800"/>
          <a:ext cx="9144000" cy="5229199"/>
        </p:xfrm>
        <a:graphic>
          <a:graphicData uri="http://schemas.openxmlformats.org/drawingml/2006/table">
            <a:tbl>
              <a:tblPr/>
              <a:tblGrid>
                <a:gridCol w="4835115"/>
                <a:gridCol w="1050522"/>
                <a:gridCol w="1219459"/>
                <a:gridCol w="2038904"/>
              </a:tblGrid>
              <a:tr h="425342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Ø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, мм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d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, мм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H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, м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400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2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4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400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3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3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400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4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5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400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5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630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400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6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315" name="Изображение 1" descr="размеры колодца (граната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04"/>
          <a:stretch/>
        </p:blipFill>
        <p:spPr bwMode="auto">
          <a:xfrm>
            <a:off x="683568" y="1700808"/>
            <a:ext cx="32527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Изображение 5" descr="oborot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39" r="50237" b="7258"/>
          <a:stretch/>
        </p:blipFill>
        <p:spPr bwMode="auto">
          <a:xfrm>
            <a:off x="-108520" y="1457545"/>
            <a:ext cx="4665734" cy="54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5" descr="oborot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4" t="8430" r="50987" b="84702"/>
          <a:stretch/>
        </p:blipFill>
        <p:spPr bwMode="auto">
          <a:xfrm>
            <a:off x="189962" y="1196752"/>
            <a:ext cx="445404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5" descr="oborot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634" t="7773" r="13372" b="85031"/>
          <a:stretch/>
        </p:blipFill>
        <p:spPr bwMode="auto">
          <a:xfrm>
            <a:off x="4798658" y="548680"/>
            <a:ext cx="3661774" cy="7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5" descr="oborot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23" t="14339" r="1165" b="7258"/>
          <a:stretch/>
        </p:blipFill>
        <p:spPr bwMode="auto">
          <a:xfrm>
            <a:off x="4466177" y="1457545"/>
            <a:ext cx="4642327" cy="54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e6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59393"/>
          <a:stretch/>
        </p:blipFill>
        <p:spPr>
          <a:xfrm>
            <a:off x="0" y="4048447"/>
            <a:ext cx="9144000" cy="28095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33" y="4653136"/>
            <a:ext cx="9164794" cy="936104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1143000"/>
          </a:xfrm>
        </p:spPr>
        <p:txBody>
          <a:bodyPr/>
          <a:lstStyle/>
          <a:p>
            <a:pPr algn="r"/>
            <a:r>
              <a:rPr lang="en-US" b="1" dirty="0" smtClean="0"/>
              <a:t>Alta Kesson</a:t>
            </a:r>
            <a:endParaRPr lang="ru-RU" b="1" dirty="0"/>
          </a:p>
        </p:txBody>
      </p:sp>
      <p:pic>
        <p:nvPicPr>
          <p:cNvPr id="6" name="Изображение 5" descr="Кессон Альта 955x1500x2000мм (с муфтой Alta Connect) - нет пер стенки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906268" cy="4984469"/>
          </a:xfrm>
          <a:prstGeom prst="rect">
            <a:avLst/>
          </a:prstGeom>
        </p:spPr>
      </p:pic>
      <p:pic>
        <p:nvPicPr>
          <p:cNvPr id="4" name="Изображение 3" descr="1227959362_ohuennoe.info_16_people_3d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889" b="98000" l="10000" r="94889">
                        <a14:foregroundMark x1="84000" y1="25556" x2="84000" y2="25556"/>
                        <a14:foregroundMark x1="89333" y1="27111" x2="89333" y2="27111"/>
                        <a14:foregroundMark x1="77556" y1="24444" x2="77556" y2="24444"/>
                        <a14:foregroundMark x1="80222" y1="26222" x2="80222" y2="26222"/>
                        <a14:foregroundMark x1="49778" y1="11111" x2="49778" y2="11111"/>
                        <a14:foregroundMark x1="49778" y1="8667" x2="49778" y2="8667"/>
                        <a14:foregroundMark x1="46889" y1="7556" x2="46889" y2="7556"/>
                        <a14:foregroundMark x1="52222" y1="7556" x2="52222" y2="7556"/>
                        <a14:foregroundMark x1="54222" y1="7778" x2="54222" y2="7778"/>
                        <a14:foregroundMark x1="44667" y1="7778" x2="44667" y2="7778"/>
                        <a14:foregroundMark x1="78222" y1="22000" x2="78222" y2="22000"/>
                        <a14:foregroundMark x1="79111" y1="22000" x2="79111" y2="22000"/>
                        <a14:foregroundMark x1="76667" y1="21333" x2="76667" y2="21333"/>
                        <a14:foregroundMark x1="77778" y1="20889" x2="77778" y2="20889"/>
                        <a14:foregroundMark x1="78667" y1="20889" x2="78667" y2="20889"/>
                        <a14:foregroundMark x1="86889" y1="24444" x2="86889" y2="24444"/>
                        <a14:foregroundMark x1="88222" y1="24444" x2="88222" y2="24444"/>
                        <a14:foregroundMark x1="55556" y1="8222" x2="55556" y2="8222"/>
                        <a14:backgroundMark x1="54444" y1="84444" x2="54444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340768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2301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59393"/>
          <a:stretch/>
        </p:blipFill>
        <p:spPr>
          <a:xfrm>
            <a:off x="0" y="4048447"/>
            <a:ext cx="9144000" cy="2809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433" y="4653136"/>
            <a:ext cx="9164794" cy="936104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347" name="Название 2"/>
          <p:cNvSpPr>
            <a:spLocks noGrp="1"/>
          </p:cNvSpPr>
          <p:nvPr>
            <p:ph type="title"/>
          </p:nvPr>
        </p:nvSpPr>
        <p:spPr>
          <a:xfrm>
            <a:off x="3508643" y="260648"/>
            <a:ext cx="5627687" cy="723900"/>
          </a:xfrm>
        </p:spPr>
        <p:txBody>
          <a:bodyPr/>
          <a:lstStyle/>
          <a:p>
            <a:r>
              <a:rPr lang="ru-RU" dirty="0">
                <a:latin typeface="Calibri" charset="0"/>
              </a:rPr>
              <a:t>Кессоны </a:t>
            </a:r>
            <a:r>
              <a:rPr lang="en-US" b="1" dirty="0">
                <a:latin typeface="Calibri" charset="0"/>
              </a:rPr>
              <a:t>Alta Kesson</a:t>
            </a:r>
            <a:endParaRPr lang="ru-RU" b="1" dirty="0">
              <a:latin typeface="Calibri" charset="0"/>
            </a:endParaRPr>
          </a:p>
        </p:txBody>
      </p:sp>
      <p:sp>
        <p:nvSpPr>
          <p:cNvPr id="57348" name="Содержимое 4"/>
          <p:cNvSpPr>
            <a:spLocks noGrp="1"/>
          </p:cNvSpPr>
          <p:nvPr>
            <p:ph idx="1"/>
          </p:nvPr>
        </p:nvSpPr>
        <p:spPr>
          <a:xfrm>
            <a:off x="0" y="1412776"/>
            <a:ext cx="5112692" cy="2448421"/>
          </a:xfrm>
        </p:spPr>
        <p:txBody>
          <a:bodyPr/>
          <a:lstStyle/>
          <a:p>
            <a:r>
              <a:rPr lang="ru-RU" dirty="0">
                <a:latin typeface="Constantia" charset="0"/>
              </a:rPr>
              <a:t>Продуманные изделия</a:t>
            </a:r>
          </a:p>
          <a:p>
            <a:r>
              <a:rPr lang="ru-RU" dirty="0">
                <a:latin typeface="Constantia" charset="0"/>
              </a:rPr>
              <a:t>Гермоввод для подключения электричества в стандартной </a:t>
            </a:r>
            <a:r>
              <a:rPr lang="ru-RU" dirty="0" smtClean="0">
                <a:latin typeface="Constantia" charset="0"/>
              </a:rPr>
              <a:t>комплектации</a:t>
            </a:r>
          </a:p>
        </p:txBody>
      </p:sp>
      <p:pic>
        <p:nvPicPr>
          <p:cNvPr id="2" name="Изображение 1" descr="Alta Kesson C (new stair- cover - close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94" b="99637" l="9935" r="89984">
                        <a14:foregroundMark x1="48950" y1="21442" x2="48950" y2="21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39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6383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321771"/>
            <a:ext cx="9144000" cy="55172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71388"/>
          <a:stretch/>
        </p:blipFill>
        <p:spPr>
          <a:xfrm>
            <a:off x="0" y="4797152"/>
            <a:ext cx="9144000" cy="2060848"/>
          </a:xfrm>
          <a:prstGeom prst="rect">
            <a:avLst/>
          </a:prstGeom>
        </p:spPr>
      </p:pic>
      <p:sp>
        <p:nvSpPr>
          <p:cNvPr id="57347" name="Название 2"/>
          <p:cNvSpPr>
            <a:spLocks noGrp="1"/>
          </p:cNvSpPr>
          <p:nvPr>
            <p:ph type="title"/>
          </p:nvPr>
        </p:nvSpPr>
        <p:spPr>
          <a:xfrm>
            <a:off x="3203848" y="620688"/>
            <a:ext cx="5627687" cy="723900"/>
          </a:xfrm>
        </p:spPr>
        <p:txBody>
          <a:bodyPr/>
          <a:lstStyle/>
          <a:p>
            <a:r>
              <a:rPr lang="ru-RU" dirty="0">
                <a:latin typeface="Calibri" charset="0"/>
              </a:rPr>
              <a:t>Кессоны </a:t>
            </a:r>
            <a:r>
              <a:rPr lang="en-US" b="1" dirty="0">
                <a:latin typeface="Calibri" charset="0"/>
              </a:rPr>
              <a:t>Alta Kesson</a:t>
            </a:r>
            <a:endParaRPr lang="ru-RU" b="1" dirty="0">
              <a:latin typeface="Calibri" charset="0"/>
            </a:endParaRPr>
          </a:p>
        </p:txBody>
      </p:sp>
      <p:pic>
        <p:nvPicPr>
          <p:cNvPr id="7" name="Изображение 6" descr="Alta Kesson C (new stair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4" y="1800200"/>
            <a:ext cx="3597864" cy="4797152"/>
          </a:xfrm>
          <a:prstGeom prst="rect">
            <a:avLst/>
          </a:prstGeom>
        </p:spPr>
      </p:pic>
      <p:pic>
        <p:nvPicPr>
          <p:cNvPr id="8" name="Изображение 7" descr="Alta Kesson C (new stair- open)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907" b="97638" l="3716" r="8998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3793350" cy="5057800"/>
          </a:xfrm>
          <a:prstGeom prst="rect">
            <a:avLst/>
          </a:prstGeom>
        </p:spPr>
      </p:pic>
      <p:pic>
        <p:nvPicPr>
          <p:cNvPr id="9" name="Изображение 8" descr="Alta Kesson C (new stair- open_2)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454" b="98667" l="9855" r="89984">
                        <a14:foregroundMark x1="30775" y1="30224" x2="30775" y2="30224"/>
                        <a14:foregroundMark x1="30775" y1="31920" x2="30775" y2="31920"/>
                        <a14:foregroundMark x1="32714" y1="30466" x2="32714" y2="30466"/>
                        <a14:foregroundMark x1="29483" y1="30830" x2="29483" y2="30830"/>
                        <a14:foregroundMark x1="29483" y1="28952" x2="29483" y2="28952"/>
                        <a14:foregroundMark x1="29483" y1="29618" x2="29483" y2="29618"/>
                        <a14:foregroundMark x1="29645" y1="32102" x2="29645" y2="32102"/>
                        <a14:foregroundMark x1="39984" y1="18716" x2="39984" y2="18716"/>
                        <a14:foregroundMark x1="54685" y1="18837" x2="54685" y2="18837"/>
                        <a14:foregroundMark x1="54766" y1="19685" x2="54766" y2="19685"/>
                        <a14:foregroundMark x1="40065" y1="19746" x2="40065" y2="19746"/>
                        <a14:foregroundMark x1="46769" y1="19261" x2="46769" y2="19261"/>
                        <a14:foregroundMark x1="49435" y1="19019" x2="49435" y2="19019"/>
                        <a14:foregroundMark x1="51616" y1="18898" x2="51616" y2="18898"/>
                        <a14:foregroundMark x1="38368" y1="4906" x2="38368" y2="4906"/>
                        <a14:foregroundMark x1="54120" y1="4664" x2="54120" y2="4664"/>
                        <a14:foregroundMark x1="43296" y1="4603" x2="43296" y2="4603"/>
                        <a14:foregroundMark x1="49111" y1="4664" x2="49111" y2="4664"/>
                        <a14:foregroundMark x1="46527" y1="4361" x2="46527" y2="4361"/>
                        <a14:foregroundMark x1="49273" y1="4179" x2="49273" y2="4179"/>
                        <a14:foregroundMark x1="51373" y1="4422" x2="51373" y2="4422"/>
                        <a14:foregroundMark x1="52423" y1="4119" x2="52423" y2="4119"/>
                        <a14:foregroundMark x1="54685" y1="4119" x2="54685" y2="4119"/>
                        <a14:foregroundMark x1="41922" y1="3998" x2="41922" y2="3998"/>
                        <a14:foregroundMark x1="39257" y1="4119" x2="39257" y2="4119"/>
                        <a14:foregroundMark x1="44265" y1="4058" x2="44265" y2="4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8"/>
            <a:ext cx="3847356" cy="51298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9789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6278163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60"/>
          <a:stretch/>
        </p:blipFill>
        <p:spPr>
          <a:xfrm>
            <a:off x="16709" y="1321771"/>
            <a:ext cx="9144000" cy="55172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268760"/>
            <a:ext cx="9144000" cy="1944216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0" y="1340768"/>
            <a:ext cx="9144000" cy="35283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e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71388"/>
          <a:stretch/>
        </p:blipFill>
        <p:spPr>
          <a:xfrm>
            <a:off x="0" y="4797152"/>
            <a:ext cx="9144000" cy="2060848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 bwMode="auto">
          <a:xfrm>
            <a:off x="1310952" y="332656"/>
            <a:ext cx="772554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dirty="0" smtClean="0">
                <a:latin typeface="Calibri" charset="0"/>
              </a:rPr>
              <a:t>Уникальная муфта </a:t>
            </a:r>
            <a:r>
              <a:rPr lang="en-US" b="1" dirty="0" smtClean="0">
                <a:latin typeface="Calibri" charset="0"/>
              </a:rPr>
              <a:t>Alta Connect</a:t>
            </a:r>
            <a:endParaRPr lang="ru-RU" sz="2400" dirty="0">
              <a:latin typeface="Calibri" charset="0"/>
            </a:endParaRPr>
          </a:p>
        </p:txBody>
      </p:sp>
      <p:pic>
        <p:nvPicPr>
          <p:cNvPr id="8" name="Содержимое 3" descr="IMG_0896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5" t="14442" r="19904" b="14442"/>
          <a:stretch>
            <a:fillRect/>
          </a:stretch>
        </p:blipFill>
        <p:spPr>
          <a:xfrm>
            <a:off x="4761234" y="2996952"/>
            <a:ext cx="4059238" cy="3784600"/>
          </a:xfrm>
        </p:spPr>
      </p:pic>
      <p:pic>
        <p:nvPicPr>
          <p:cNvPr id="9" name="Изображение 4" descr="IMG_089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67" t="7631" r="23837" b="25224"/>
          <a:stretch>
            <a:fillRect/>
          </a:stretch>
        </p:blipFill>
        <p:spPr bwMode="auto">
          <a:xfrm rot="21398315">
            <a:off x="276225" y="3117850"/>
            <a:ext cx="42608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1484784"/>
            <a:ext cx="9164794" cy="1728192"/>
          </a:xfrm>
          <a:prstGeom prst="rect">
            <a:avLst/>
          </a:prstGeom>
          <a:gradFill flip="none" rotWithShape="1">
            <a:gsLst>
              <a:gs pos="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charset="0"/>
            </a:endParaRPr>
          </a:p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alibri" charset="0"/>
              </a:rPr>
              <a:t>В процессе эксплуатации труба может «ходить» через муфту в любую сторону без потери герметичности!</a:t>
            </a:r>
            <a:endParaRPr lang="ru-RU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 bwMode="auto">
          <a:xfrm>
            <a:off x="611560" y="1412776"/>
            <a:ext cx="8229600" cy="71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chemeClr val="tx2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2400" dirty="0" smtClean="0">
                <a:latin typeface="Calibri" charset="0"/>
              </a:rPr>
              <a:t>для надежного герметичного соединения кессона с обсадной трубой скважины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ru-RU" sz="2400" dirty="0" smtClean="0">
                <a:latin typeface="Calibri" charset="0"/>
              </a:rPr>
              <a:t> для труб диаметром от 100мм до 166мм</a:t>
            </a:r>
            <a:endParaRPr lang="ru-RU" sz="2400" dirty="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5366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23071</TotalTime>
  <Words>294</Words>
  <Application>Microsoft Office PowerPoint</Application>
  <PresentationFormat>Экран (4:3)</PresentationFormat>
  <Paragraphs>76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Кессоны и колодцы Alta</vt:lpstr>
      <vt:lpstr>Колодец Alta</vt:lpstr>
      <vt:lpstr> Применение:  для выброса чистой воды:  - от систем дренажа  - от очистных сооружений</vt:lpstr>
      <vt:lpstr>Конфигурация колодцев</vt:lpstr>
      <vt:lpstr>Слайд 5</vt:lpstr>
      <vt:lpstr>Alta Kesson</vt:lpstr>
      <vt:lpstr>Кессоны Alta Kesson</vt:lpstr>
      <vt:lpstr>Кессоны Alta Kesson</vt:lpstr>
      <vt:lpstr>Слайд 9</vt:lpstr>
      <vt:lpstr>Слайд 10</vt:lpstr>
      <vt:lpstr>Слайд 11</vt:lpstr>
      <vt:lpstr>Слайд 12</vt:lpstr>
      <vt:lpstr>Легкий удобный монтаж, 100% герметичность!</vt:lpstr>
      <vt:lpstr>Alta Kesson  (тип А)</vt:lpstr>
      <vt:lpstr>Слайд 15</vt:lpstr>
      <vt:lpstr>Alta Kesson  (тип C)</vt:lpstr>
      <vt:lpstr>Alta Kesson  (тип В+)</vt:lpstr>
      <vt:lpstr>Alta Kesson  (тип C+)</vt:lpstr>
      <vt:lpstr>Слайд 19</vt:lpstr>
      <vt:lpstr>Модельный ряд Alta Kesson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Alta Group</dc:title>
  <dc:creator>Михаил Пукемо</dc:creator>
  <cp:lastModifiedBy>Альта-Сиб</cp:lastModifiedBy>
  <cp:revision>531</cp:revision>
  <dcterms:created xsi:type="dcterms:W3CDTF">2008-12-22T11:43:42Z</dcterms:created>
  <dcterms:modified xsi:type="dcterms:W3CDTF">2016-03-30T10:41:28Z</dcterms:modified>
</cp:coreProperties>
</file>